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7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59" r:id="rId14"/>
    <p:sldId id="270" r:id="rId15"/>
    <p:sldId id="260" r:id="rId16"/>
    <p:sldId id="26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951148-3007-4E04-9310-C270A76FC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55F0FEA-0757-4BF4-B5F6-402B7F7C6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5D64F12-B941-42A3-9BE0-A129E652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6EFDA6B-B1B7-43AF-A644-5CFF7879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A401914-BCAF-4E65-B646-CC487F79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82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A82D01-735E-4CD0-B46D-38145BFA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310601D-9074-4D60-8B2C-D598DF4C7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E4934D6-ABB0-4908-B625-E301B48B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8632C06-3F16-482A-8364-5B801468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F8FB305-0EE9-423F-93F3-67F9318F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3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82EAEA0-EBAD-4082-9D90-1CF3CEE9C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1C28D57-3B1D-4751-82E0-739404BBF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BA61568-A630-424D-8E4A-D84D0E41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3D586A1-B6BF-4834-9DBC-0D59981E4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1228CC8-3502-4825-A25B-C47D0CF35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73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711174-6937-4049-8F0C-447DD6728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89B38D-B7E2-4ADA-9EB1-EC7521B96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99661CA-0DF9-4A79-B336-4CD6FEA6C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58CD535-1FBB-4C31-B5D0-2C4C4B3E7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88CAB74-A5CE-4989-8C9A-125DCBE6C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66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4EBAD9-E126-41D6-9725-4DE05981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38AFBB-98D6-42CE-A040-E83E6A18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0692C38-BB4E-4A71-BE1F-E4680439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C5EBE2-BB97-4920-A164-B217A945B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4AFEDFE-DD97-4211-A0A2-3D90EC41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902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A20DA6-41E3-44B0-AA53-58776655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D685FFE-8542-433F-8A2C-97D8DDD95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DC84BC5-8103-4F35-AAF9-5092DEF9F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71A3109-192E-4DB0-9947-7C10B8F32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B4BE0AB-0DB3-45AC-9269-BC822B120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480E6B1-99C6-4293-97DF-E6646470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05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36D99B-E7B8-4104-981B-B81C5D664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38F82AF-98D1-4801-A5DF-194C3D170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8219E28-3CC3-44DD-B708-5DBAA308A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982FE06-7F78-4D14-831D-8DBAF133D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2A684FF-4541-40EC-AEB1-CE97A0F41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0F39391-E2B6-4645-9C0A-2CC49C06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B43FD64-A807-48CE-8B1C-4B4A3331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F034AAA-8A3C-48B7-932A-A830FB71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99E6BB-57DE-4BD3-AA7F-2C9CFCBDF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610137F-E71E-4110-A180-79967038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62334A0-20A8-47BA-B3F7-459DAABF0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AEEEF04-332E-4EE9-B0DB-36CD8236E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83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8DFA04C-49A5-4905-934A-FD0D5C8E1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9A95CFE-3F7F-491B-81C5-6E30954D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CF22A5F-54A2-4636-A235-F763DBC0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05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F51A5F-FE48-4947-9FF9-D3AA68500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BFDD579-0932-4320-A891-8560B2C8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E593A25-BB65-4016-A0BD-5BDB21746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4E49EC4-EF79-41E2-A112-81188264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6367C42-6FE8-403D-8CA5-EC42E8E83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AC6AFC-FDA0-4E3C-ABF7-B719DCB13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1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4B4B25-3BC0-4E7B-91C1-35FAC417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767B1F5-1FC8-4B02-942F-F99E21052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DC5C552-C62B-431D-920C-F7C42BD0E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AD54099-C96E-41D3-9752-F5D52853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3BAA72-016C-4182-AA43-B51AD39C6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2AB5D70-51FE-4E22-B153-F557F6BE6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86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CF3BF6-1775-4DE3-B957-81D6B50FD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C7AB6F2-DB7A-430E-B695-58E3EF10B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07C8C4C-2026-408D-BFA9-F4E01ECEC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0095-696B-4187-9CE1-74849B0C3265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4711A7-909E-4F6C-9ABE-B1C586B32B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CFD90A6-61C8-4BC2-8728-8E80FDCB8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66B4B-1620-4017-A50F-BF6905EBB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13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alog.garant.ru/fns/nk/97e4dc3b745d406ff9cba9c8ee7eaaf4/" TargetMode="External"/><Relationship Id="rId2" Type="http://schemas.openxmlformats.org/officeDocument/2006/relationships/hyperlink" Target="http://nalog.garant.ru/fns/nk/d2f1f898369ceb0abec8ebae33dc4e35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alog.garant.ru/fns/nk/fdc84e4fbb7e6b77832ef18441e37fbb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1E0272-F8A8-4B1E-8ED2-659A508D4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2106"/>
            <a:ext cx="9144000" cy="17798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Туристический налог</a:t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2026 г.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2F4A662-D978-46BF-AB0C-BAC44D465A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07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E0FE56-6BE9-4A46-B352-E9D0D4448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563"/>
            <a:ext cx="10515600" cy="8666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Налоговая база и порядок исчисления налога</a:t>
            </a:r>
            <a:r>
              <a:rPr lang="ru-R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43A3FE-D2D5-41AD-86C7-8CB88323F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767"/>
            <a:ext cx="10515600" cy="565337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Туристический налог исчисляется из налоговой базы. Для средств размещения налоговая база – это стоимость услуги по размещению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 есть,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стоимость гостиничного номера или койко-места в хостеле без учета туристического налога и НДС.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закону налогом облагается только стоимость проживания в гостинице без учета НДС, а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другие услуги отеля в расчет включать не нужно. </a:t>
            </a:r>
            <a:r>
              <a:rPr lang="ru-RU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чеке для гостя не надо указывать сумму налога и выделять ее отдельной строкой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Эти разъяснения можно найти в письме Минфина от 04.10.2024 №03−05−08/96 119.  (5 %, 7 % , 20 %  -</a:t>
            </a:r>
            <a:r>
              <a:rPr lang="ru-RU" sz="18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средств размещений  до 2030 г нулевой НДС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обязывает отели уплачивать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туристический налог с каждой услуги размещения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независимо от гражданства гостя. То есть новые требования распространяются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российских и иностранных туристов.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958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08CF5C-040B-481A-BDA0-AA16155E5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1425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44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 расчета тур. налога</a:t>
            </a:r>
            <a:r>
              <a:rPr lang="ru-RU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8BA5AC-E530-4703-B7CE-6C1160CD9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Предположим, что в городе действует ставка туристического налога 2% за день проживания. Гость решил остановиться в отеле на одну ночь. По тарифу стоимость проживания составит 3 тыс. рублей.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Получается, что сумма налога, которая будет включена в услуги размещения: 3000 × 0,02 = 60 рублей. Так как 60 рублей – это ниже минимального ограничения, значит, сумма налога составит 100 рублей за сутки.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определения налоговой базы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Разъяснения приводятся в письме ФНС от 25.12.2024 №СД-4-3/14611@.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289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B38055-ED45-488C-B283-8240BB45C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4447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Нужно ли включать в базу по туристическому налогу предоплату за проживание?</a:t>
            </a:r>
            <a:br>
              <a:rPr lang="ru-RU" sz="20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84FEE7-8421-4626-A539-A58AEE6C2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2595"/>
            <a:ext cx="10515600" cy="5709036"/>
          </a:xfrm>
        </p:spPr>
        <p:txBody>
          <a:bodyPr/>
          <a:lstStyle/>
          <a:p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Минфин России в письме от 04.10.2024 №03-05-08/96119 разъяснил, нужно ли включать в базу по туристическому налогу внесенную гражданами предоплату за проживание.</a:t>
            </a: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Сумма туристического налога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рассчитывается в течение того налогового периода, в котором осуществлялся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полный расчет с лицом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приобретающим услугу по временному проживанию (например, с работодателем в случае полной оплаты стоимости услуги за работника), вне зависимости от даты фактического получения услуги в средстве размещения.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 значит, что если гостиница получила от работодателя полную оплату за проживание работника в номере, она должна включить полученную сумму в базу по туристическому налогу, вне зависимости от сроков оказания самой услуги.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ведомстве также считают, что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стоимость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услуги по временному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проживанию равна нулю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(например, в случае размещения командированных лиц без взимания платы за временное проживание),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 сумма налога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исчисленная исходя из такой налоговой базы, также равна нулю, что меньше минимального налога, предусмотренного пунктом 1 статьи 418.7 НК РФ, и, следовательно, сумма туристического налога должна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определяться в размере минимального налога.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82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8EB0CE-E3A9-44D6-83BB-276734F98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99" y="142489"/>
            <a:ext cx="10515600" cy="2521198"/>
          </a:xfrm>
        </p:spPr>
        <p:txBody>
          <a:bodyPr>
            <a:noAutofit/>
          </a:bodyPr>
          <a:lstStyle/>
          <a:p>
            <a:r>
              <a:rPr lang="ru-RU" sz="24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какой ставке должен быть исчислен туристический налог, если в январе поступила предварительная оплата услуг по временному проживанию в размере 50 %, а в июне был осуществлен полный расчет за указанные услуги? При этом, фактическое предоставление услуг будет осуществляться в августе?</a:t>
            </a:r>
            <a:br>
              <a:rPr lang="ru-RU" sz="24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B718001-9E0C-4D9B-88A2-8D50E063D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3687"/>
            <a:ext cx="10515600" cy="3840480"/>
          </a:xfrm>
        </p:spPr>
        <p:txBody>
          <a:bodyPr>
            <a:normAutofit/>
          </a:bodyPr>
          <a:lstStyle/>
          <a:p>
            <a:pPr algn="l"/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пунктом 1 статьи 418.7 НК РФ </a:t>
            </a:r>
            <a:r>
              <a:rPr lang="ru-RU" sz="24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сумма налога исчисляется в момент осуществления полного расчета с лицом,</a:t>
            </a:r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приобретающим такую услугу.</a:t>
            </a:r>
          </a:p>
          <a:p>
            <a:pPr marL="0" indent="0" algn="l">
              <a:buNone/>
            </a:pPr>
            <a:endParaRPr lang="ru-RU" sz="2400" b="0" i="0" dirty="0">
              <a:solidFill>
                <a:srgbClr val="40596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Таким образом, сумма налога рассчитывается в течение того налогового периода, в котором осуществлялся полный расчет с лицом, приобретающим услугу по временному проживанию, исходя из налоговой ставки, действующей в этот налоговый период, вне зависимости от даты фактического получения услуги в средстве размещения или даты частичной оплаты такой услуги.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381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D469C0-68D6-4910-BCC8-DFB213D2F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февраля 2025 г. ФНС опубликовала письма №ЕА-4-3/1490@ и №ЕА-4-3/1489@, касающиеся особенностей исчисления туристического налога.</a:t>
            </a:r>
            <a:br>
              <a:rPr lang="ru-RU" sz="24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7DB87FD-9F56-4DF4-8CFB-A5B02AB7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6"/>
            <a:ext cx="10515600" cy="5176298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этом, если предоплата (полный расчет) за услуги, оказанные в январе 2025 г., поступила еще в декабре 2024 г., до вступления в силу положений закона, у налогоплательщика не возникает обязанности по исчислению и уплате туристического налога. </a:t>
            </a:r>
          </a:p>
          <a:p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Также не возникает обязанности по уплате туристического налога, если услуга была оказана в декабре 2024 г., а полный расчет за нее получен в январе 2025 г., так как объект налогообложения туристическим налогом возник в декабре 2024 г.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 простое номера (места в номере) нет объекта обложения. Поэтому с платы за простой при позднем отказе от бронирования, опоздании или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незаезде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потребителя налог (минимальный налог) не исчисляют.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исчисления минимального размера налога- </a:t>
            </a:r>
            <a:r>
              <a:rPr lang="ru-RU" sz="1800" u="sng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Разъяснения приводятся в письме ФНС от 25.12.2024 №СД-4-3/14600@.</a:t>
            </a:r>
          </a:p>
          <a:p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073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124AD5-FF93-4A0C-8C19-9B4457472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i="0" dirty="0">
                <a:solidFill>
                  <a:srgbClr val="0070C0"/>
                </a:solidFill>
                <a:effectLst/>
                <a:latin typeface="Conv_PFDINTEXTCONDPRO-MEDIUM"/>
              </a:rPr>
              <a:t>С какого момента возникает (прекращается) обязанность по исчислению и уплате туристического налога у организаций и физических лиц, которые были включены (исключены) в (из) реестр классифицированных средств размещения в течение налогового периода?</a:t>
            </a:r>
            <a:br>
              <a:rPr lang="ru-RU" sz="2400" b="1" i="0" dirty="0">
                <a:solidFill>
                  <a:srgbClr val="0070C0"/>
                </a:solidFill>
                <a:effectLst/>
                <a:latin typeface="Conv_PFDINTEXTCONDPRO-MEDIUM"/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1213B1-578A-465A-B85A-93E5CD707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положениями статей 418.2 НК РФ и 418.3 НК РФ налогоплательщиками туристического налога являются организации и физические лица, которые оказывают услуги по предоставлению мест для временного проживания в средствах размещения, принадлежащих налогоплательщику на праве собственности или на ином законном основании и включенных в реестр классифицированных средств размещения.</a:t>
            </a:r>
          </a:p>
          <a:p>
            <a:pPr algn="l"/>
            <a:r>
              <a:rPr lang="ru-RU" sz="2400" b="1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случае</a:t>
            </a:r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если в течение налогового периода (квартала) средства размещения, которые принадлежат налогоплательщику на праве собственности или ином законном основании, </a:t>
            </a:r>
            <a:r>
              <a:rPr lang="ru-RU" sz="2400" b="1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включены либо исключены из реестра классифицированных средств размещения</a:t>
            </a:r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то налог за соответствующий налоговый период исчисляется со стоимости услуг по временному проживанию </a:t>
            </a:r>
            <a:r>
              <a:rPr lang="ru-RU" sz="2400" b="1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 период нахождения средств размещения в реестре классифицированных средств размещения </a:t>
            </a:r>
            <a:r>
              <a:rPr lang="ru-RU" sz="2400" b="0" i="0" dirty="0">
                <a:solidFill>
                  <a:srgbClr val="40596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(с даты включения по дату исключения из реестра классифицированных средств размещения).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406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3D4E56-FA52-4569-BA6D-44F9E30AC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78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27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 рассчитывается туристический налог в случае, если в один номер заселилось несколько человек, относящихся к разным категориям физических лиц (льготная категория и не льготная)?</a:t>
            </a:r>
            <a:r>
              <a:rPr lang="ru-RU" b="0" i="0" dirty="0">
                <a:solidFill>
                  <a:srgbClr val="405965"/>
                </a:solidFill>
                <a:effectLst/>
                <a:latin typeface="Conv_PFDINTEXTCONDPRO-MEDIUM"/>
              </a:rPr>
              <a:t/>
            </a:r>
            <a:br>
              <a:rPr lang="ru-RU" b="0" i="0" dirty="0">
                <a:solidFill>
                  <a:srgbClr val="405965"/>
                </a:solidFill>
                <a:effectLst/>
                <a:latin typeface="Conv_PFDINTEXTCONDPRO-MEDIUM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EF2EAFA-72CF-4373-A5C3-FC78C9FF1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8212"/>
            <a:ext cx="10515600" cy="501727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В налоговую базу по туристическому налогу не включается стоимость услуги по временному проживанию, оказываемой физическим лицам, относящимся к одной из категорий, перечисленных в пункте 2 статьи 418.4 НК РФ.</a:t>
            </a:r>
          </a:p>
          <a:p>
            <a:pPr algn="l"/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Если налогоплательщиком осуществляется предоставление мест для временного проживания нескольких физических лиц в рамках одной услуги (одного договора на оказание услуг) и при этом </a:t>
            </a:r>
            <a:r>
              <a:rPr lang="ru-RU" i="0" dirty="0"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договор на оказание услуг заключен с лицом, не относящимся к категориям лиц</a:t>
            </a:r>
            <a:r>
              <a:rPr lang="ru-RU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, </a:t>
            </a:r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перечисленным в пункте 2 статьи 418.4 НК РФ, </a:t>
            </a:r>
            <a:r>
              <a:rPr lang="ru-RU" b="0" i="0" dirty="0"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то стоимость данной услуги включается в налоговую базу </a:t>
            </a:r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по туристическому налогу.</a:t>
            </a:r>
          </a:p>
          <a:p>
            <a:pPr algn="l"/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Если </a:t>
            </a:r>
            <a:r>
              <a:rPr lang="ru-RU" b="0" i="0" dirty="0"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договор на оказание услуг заключен с лицом, относящимся к категориям лиц,</a:t>
            </a:r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 перечисленным в пункте 2 статьи 418.4 НК РФ, то стоимость данной услуги </a:t>
            </a:r>
            <a:r>
              <a:rPr lang="ru-RU" b="0" i="0" dirty="0"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не включается в налоговую базу </a:t>
            </a:r>
            <a:r>
              <a:rPr lang="ru-RU" b="0" i="0" dirty="0">
                <a:solidFill>
                  <a:srgbClr val="405965"/>
                </a:solidFill>
                <a:effectLst/>
                <a:cs typeface="Arial" panose="020B0604020202020204" pitchFamily="34" charset="0"/>
              </a:rPr>
              <a:t>по туристическому налогу.</a:t>
            </a:r>
          </a:p>
          <a:p>
            <a:r>
              <a:rPr lang="ru-RU" sz="18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1800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сли у льготника нет документов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подтверждающих его право на льготу, то применяется обычный порядок, то есть, </a:t>
            </a:r>
            <a:r>
              <a:rPr lang="ru-RU" sz="1800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туристический налог уплачивается.</a:t>
            </a:r>
          </a:p>
          <a:p>
            <a:pPr algn="l"/>
            <a:endParaRPr lang="ru-RU" b="0" i="0" dirty="0">
              <a:solidFill>
                <a:srgbClr val="40596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399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xmlns="" id="{8CE104F2-D0DE-4145-BD88-84F9F2E02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12192000" cy="685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62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81C921-54A9-4C55-AA43-FB50D5250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611"/>
            <a:ext cx="10515600" cy="779227"/>
          </a:xfrm>
        </p:spPr>
        <p:txBody>
          <a:bodyPr/>
          <a:lstStyle/>
          <a:p>
            <a:r>
              <a:rPr lang="ru-RU" dirty="0"/>
              <a:t>             </a:t>
            </a:r>
            <a:r>
              <a:rPr lang="ru-RU" b="1" dirty="0">
                <a:solidFill>
                  <a:srgbClr val="0070C0"/>
                </a:solidFill>
              </a:rPr>
              <a:t>Туристический налог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4458B3-CAB9-4B85-AF33-A8545ED7A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9470"/>
            <a:ext cx="10515600" cy="605491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1 января 2025 г.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действует глава 33.1 Налогового кодекса РФ (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введена Федеральным законом от 12.07.2024 №174-ФЗ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в соответствии с которой власти муниципальных образований РФ имеют право устанавливать на своей территории туристический налог (он должен быть оформлен региональным нормативным правовым актом).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 его введения туристический налог уплачивается всеми средствами размещения, находящимися в реестре классифицированных средств размещения.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Туристический налог не учитывается в расходах по налогу на прибыль организаций (УСН, ЕСХН) </a:t>
            </a:r>
            <a:r>
              <a:rPr lang="ru-RU" sz="1600" b="0" i="0" dirty="0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(п. 4 </a:t>
            </a:r>
            <a:r>
              <a:rPr lang="ru-RU" sz="1600" b="0" i="0" u="none" strike="noStrike" dirty="0">
                <a:solidFill>
                  <a:srgbClr val="0066B3"/>
                </a:solidFill>
                <a:effectLst/>
                <a:latin typeface="Open Sans" panose="020B0606030504020204" pitchFamily="34" charset="0"/>
                <a:hlinkClick r:id="rId2"/>
              </a:rPr>
              <a:t>ст. 270 НК РФ</a:t>
            </a:r>
            <a:r>
              <a:rPr lang="ru-RU" sz="1600" b="0" i="0" dirty="0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1600" b="0" i="0" dirty="0" err="1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пп</a:t>
            </a:r>
            <a:r>
              <a:rPr lang="ru-RU" sz="1600" b="0" i="0" dirty="0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. 23 п. 2 </a:t>
            </a:r>
            <a:r>
              <a:rPr lang="ru-RU" sz="1600" b="0" i="0" u="none" strike="noStrike" dirty="0">
                <a:solidFill>
                  <a:srgbClr val="0066B3"/>
                </a:solidFill>
                <a:effectLst/>
                <a:latin typeface="Open Sans" panose="020B0606030504020204" pitchFamily="34" charset="0"/>
                <a:hlinkClick r:id="rId3"/>
              </a:rPr>
              <a:t>ст. 346.5 НК РФ</a:t>
            </a:r>
            <a:r>
              <a:rPr lang="ru-RU" sz="1600" b="0" i="0" dirty="0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1600" b="0" i="0" dirty="0" err="1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пп</a:t>
            </a:r>
            <a:r>
              <a:rPr lang="ru-RU" sz="1600" b="0" i="0" dirty="0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. 22 п. 1 </a:t>
            </a:r>
            <a:r>
              <a:rPr lang="ru-RU" sz="1600" b="0" i="0" u="none" strike="noStrike" dirty="0">
                <a:solidFill>
                  <a:srgbClr val="0066B3"/>
                </a:solidFill>
                <a:effectLst/>
                <a:latin typeface="Open Sans" panose="020B0606030504020204" pitchFamily="34" charset="0"/>
                <a:hlinkClick r:id="rId4"/>
              </a:rPr>
              <a:t>ст. 346.16 НК РФ</a:t>
            </a:r>
            <a:r>
              <a:rPr lang="ru-RU" sz="1600" b="0" i="0" dirty="0">
                <a:solidFill>
                  <a:srgbClr val="405965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олученные средства будут поступать сразу в бюджет муниципалитета и направляться на развитие городской инфраструктуры, в том числе туристической, а также на благоустройство, ремонт дорог и другие направления для развития города или округа.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Нижегородской области тур. Налог действует 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1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1 января 2025                                                                                  с 1 января 2026 г.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Городецкий округ -2 %                                                                             Нижний Новгород  - 2 %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Дивеевский окру- 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0% ???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Володарский округ -2 %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Балахнинский округ  - 2 %                                                                           Арзамас -1 %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Кстовский округ -2 %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01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51C95A-3A07-4678-94CF-669F1CFD0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831"/>
            <a:ext cx="10515600" cy="779229"/>
          </a:xfrm>
        </p:spPr>
        <p:txBody>
          <a:bodyPr>
            <a:normAutofit fontScale="90000"/>
          </a:bodyPr>
          <a:lstStyle/>
          <a:p>
            <a:r>
              <a:rPr lang="ru-RU" sz="2700" b="1" i="1" dirty="0">
                <a:solidFill>
                  <a:srgbClr val="0070C0"/>
                </a:solidFill>
                <a:effectLst/>
                <a:latin typeface="GOSTUI2"/>
              </a:rPr>
              <a:t>Федеральные налоговые льготы при уплате туристического налога. </a:t>
            </a:r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/>
            </a:r>
            <a:br>
              <a:rPr lang="ru-RU" b="0" i="0" dirty="0">
                <a:solidFill>
                  <a:srgbClr val="14171E"/>
                </a:solidFill>
                <a:effectLst/>
                <a:latin typeface="GOSTUI2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6FC43B-80B3-4655-A6AF-BD183899D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216" y="500932"/>
            <a:ext cx="10953584" cy="6357068"/>
          </a:xfrm>
        </p:spPr>
        <p:txBody>
          <a:bodyPr>
            <a:normAutofit fontScale="70000" lnSpcReduction="20000"/>
          </a:bodyPr>
          <a:lstStyle/>
          <a:p>
            <a:pPr marL="0" indent="0" algn="just" fontAlgn="base">
              <a:buNone/>
            </a:pPr>
            <a:r>
              <a:rPr lang="ru-RU" b="1" i="0" u="sng" dirty="0">
                <a:solidFill>
                  <a:srgbClr val="14171E"/>
                </a:solidFill>
                <a:effectLst/>
                <a:latin typeface="GOSTUI2"/>
              </a:rPr>
              <a:t>В налоговую базу не включается стоимость услуги по временному проживанию, оказываемой для следующих категорий физических лиц: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1) лица, удостоенные званий Героя Советского Союза, Героя Российской Федерации или являющиеся полными кавалерами ордена Славы;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2) лица, удостоенные званий Героя Социалистического Труда, Героя Труда Российской Федерации или награжденные орденом Трудовой Славы трех степеней;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3) участники и инвалиды Великой Отечественной войны;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4) лица, принимающие (принимавшие) </a:t>
            </a:r>
            <a:r>
              <a:rPr lang="ru-RU" b="0" i="0" dirty="0">
                <a:solidFill>
                  <a:srgbClr val="0070C0"/>
                </a:solidFill>
                <a:effectLst/>
                <a:latin typeface="GOSTUI2"/>
              </a:rPr>
              <a:t>участие в специальной военной операции</a:t>
            </a:r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, лица, выполняющие (выполнявшие) возложенные на них задачи на территориях Украины, Донецкой Народной Республики, Луганской Народной Республики, Запорожской области и Херсонской области в период проведения специальной военной операции, указанные в пункте 6.1 статьи 210 настоящего Кодекса;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5) </a:t>
            </a:r>
            <a:r>
              <a:rPr lang="ru-RU" b="0" i="0" dirty="0">
                <a:solidFill>
                  <a:srgbClr val="0070C0"/>
                </a:solidFill>
                <a:effectLst/>
                <a:latin typeface="GOSTUI2"/>
              </a:rPr>
              <a:t>ветераны и инвалиды боевых действий</a:t>
            </a:r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6) лица, награжденные знаком «Жителю блокадного Ленинграда», лица, награжденные знаком «Житель осажденного Севастополя», лица, награжденные знаком «Житель осажденного Сталинграда»;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7) лица, работавшие в период Великой Отечественной войны на объектах противовоздушной обороны, местной противовоздушной обороны, на строительстве оборонительных сооружений, военно-морских баз, аэродромов и других военных объектов в пределах тыловых границ действующих фронтов, операционных зон действующих флотов, на прифронтовых участках железных и автомобильных дорог, а также члены экипажей судов транспортного флота, интернированных в начале Великой Отечественной войны в портах других государств;</a:t>
            </a:r>
          </a:p>
          <a:p>
            <a:pPr algn="just" fontAlgn="base"/>
            <a:r>
              <a:rPr lang="ru-RU" b="0" i="0" dirty="0">
                <a:solidFill>
                  <a:srgbClr val="14171E"/>
                </a:solidFill>
                <a:effectLst/>
                <a:latin typeface="GOSTUI2"/>
              </a:rPr>
              <a:t>8) </a:t>
            </a:r>
            <a:r>
              <a:rPr lang="ru-RU" b="0" i="0" dirty="0">
                <a:solidFill>
                  <a:srgbClr val="0070C0"/>
                </a:solidFill>
                <a:effectLst/>
                <a:latin typeface="GOSTUI2"/>
              </a:rPr>
              <a:t>инвалиды I и II групп, инвалиды с детства, дети-инвалиды.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50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5D6A3B-641A-441E-B441-FCED6F76D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Пример :   </a:t>
            </a:r>
            <a:r>
              <a:rPr lang="ru-RU" b="1" dirty="0">
                <a:solidFill>
                  <a:schemeClr val="accent1"/>
                </a:solidFill>
              </a:rPr>
              <a:t>Информация в СМИ (Арзамас 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951717-222E-41D7-A7B3-D9798D685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37404D"/>
                </a:solidFill>
                <a:effectLst/>
                <a:latin typeface="Roboto Slab"/>
              </a:rPr>
              <a:t>Налоговым кодексом предусмотрены льготы для определенных категорий граждан, освобождающие их от уплаты сбора.</a:t>
            </a:r>
          </a:p>
          <a:p>
            <a:r>
              <a:rPr lang="ru-RU" b="0" i="0" dirty="0">
                <a:solidFill>
                  <a:srgbClr val="37404D"/>
                </a:solidFill>
                <a:effectLst/>
                <a:latin typeface="Roboto Slab"/>
              </a:rPr>
              <a:t> Жители Арзамаса, имеющие местную прописку, освобождаются от уплаты налога при предъявлении документов, подтверждающих регистрацию», — рассказали в администрации.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90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0874E32-DEDF-46B9-9204-2D5450C3E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0647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8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2C0DAB-8BBE-4950-9339-3D2DF7EA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075"/>
            <a:ext cx="10515600" cy="644055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ru-RU" sz="3100" b="1" u="sng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Дифференцированные ставки с учетом сезонности</a:t>
            </a:r>
            <a:r>
              <a:rPr lang="ru-RU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4341DE-7CEA-48A5-8C4D-C40FB5B70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2108"/>
            <a:ext cx="10515600" cy="562157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Разъяснения приводятся в письмах от 11.12.2024 №СД-4-3/14059@ и от 14.02.2025 №ЕА-4-3/1451@, а также в письме Минфина России от 29.11.2024 №03-05-08/119737.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Налоговые ставки по туристическому налогу могут быть </a:t>
            </a:r>
            <a:r>
              <a:rPr lang="ru-R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дифференцированы с учетом сезонности и (или) категории средства размещения</a:t>
            </a:r>
            <a:r>
              <a:rPr lang="ru-RU" sz="180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ведомстве пояснили</a:t>
            </a:r>
            <a:r>
              <a:rPr lang="ru-RU" sz="180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что местные власти </a:t>
            </a:r>
            <a:r>
              <a:rPr lang="ru-RU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вправе устанавливать дифференцированные ставки по туристическому налогу с учетом сезонности применительно к календарным месяцам, составляющим соответствующие налоговые периоды ),то есть, кварталы).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муниципалитет установил ставку 0%, то сумму налога определяют в размере минимального налога.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Налоговый период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туристическому налогу –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квартал. Перечислять налог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бюджет муниципалитета нужно будет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позднее 28 января, апреля, июля и октября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а сдавать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декларацию – не позднее 25-го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числа тех же месяцев.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137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AA5E5C-D31F-4A00-8EA2-0BE0603B5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08"/>
            <a:ext cx="10515600" cy="151074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u="sng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Кто платит туристический налог ?</a:t>
            </a:r>
            <a:r>
              <a:rPr lang="ru-RU" sz="36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E824156-293C-4FD4-8F8B-526595B0B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2" y="922351"/>
            <a:ext cx="11752028" cy="584023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Согласно НК РФ налогоплательщиками станут </a:t>
            </a:r>
            <a:r>
              <a:rPr lang="ru-RU" sz="22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классифицированные средства размещения, внесенные в реестр классифицированных объектов.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детские лагеря (если они не включены в реестр классифицированных средств размещения);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социального обслуживания и реабилитационные центры;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религиозные организации;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средства размещения в сфере сельского туризма;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медицинские организации (за исключением санаторно-курортных организаций);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санатории силовых ведомств и др.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Владельцы квартир, которые сдаются посуточно, в список налогоплательщиков также не попадают.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Уплата туристического налога организациями отдыха и оздоровления детей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Детские лагеря относятся к исключениям из числа классифицированных средств размещения, уплачивающих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турналог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письме от 21.03.2025 №03-05-04-06/28083 Минфин России разъяснил особенности данной нормы: она установлена не Налоговым кодексом, а законом о туризме. 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Налоговое законодательство обязывает уплачивать туристический налог организации, включенные в реестр классифицированных средств размещения,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туристское законодательство не распространяет требования по классификации на детские лагеря.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Однако 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организация отдыха и оздоровления детей самостоятельно принимает решение о проведении в отношении нее классификации и, соответственно, включается в реестр средств размещения, то в отношении такой организации начинают действовать положения об уплате туристического налога.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2768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CA4339-6FCA-4815-BCCE-92E5EFDD8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513"/>
            <a:ext cx="10515600" cy="11370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Уплата туристического налога санаториями</a:t>
            </a:r>
            <a:r>
              <a:rPr lang="ru-R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7A6867-A60A-4D0A-A87B-EB7A78D28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29" y="1097279"/>
            <a:ext cx="11178871" cy="547049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1 января 2025 г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услуги по временному проживанию в составе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 по санаторно-курортному лечению облагаются туристическим налогом в минимальном размере, который составляет 100 рублей за сутки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проживания. Это установлено Федеральным законом от 29.10.2024 №362-ФЗ, которым были внесены коррективы в законодательство о туристическом налоге. В дальнейшем санатории уплачивают налог в размере минимального налога.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Однако Федеральным законом от 29.11.2024 №416-ФЗ в закон №362-ФЗ были внесены поправки. Установлено, что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минимальный налог не исчисляется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отношении услуг по временному проживанию в составе услуг по санаторно-курортному лечению, предоставляемых при наличии медицинских показаний,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оплата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которых осуществляется в рамках государственных заданий </a:t>
            </a:r>
            <a:r>
              <a:rPr lang="ru-RU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счет бюджетных ассигнований федерального бюджета, государственных внебюджетных фондов, бюджетов субъектов РФ, местных бюджетов.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04932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1343</Words>
  <Application>Microsoft Office PowerPoint</Application>
  <PresentationFormat>Широкоэкранный</PresentationFormat>
  <Paragraphs>85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Conv_PFDINTEXTCONDPRO-MEDIUM</vt:lpstr>
      <vt:lpstr>GOSTUI2</vt:lpstr>
      <vt:lpstr>Open Sans</vt:lpstr>
      <vt:lpstr>Roboto Slab</vt:lpstr>
      <vt:lpstr>Times New Roman</vt:lpstr>
      <vt:lpstr>Тема Office</vt:lpstr>
      <vt:lpstr>Туристический налог 2026 г.</vt:lpstr>
      <vt:lpstr>Презентация PowerPoint</vt:lpstr>
      <vt:lpstr>             Туристический налог</vt:lpstr>
      <vt:lpstr>Федеральные налоговые льготы при уплате туристического налога.  </vt:lpstr>
      <vt:lpstr> Пример :   Информация в СМИ (Арзамас ).</vt:lpstr>
      <vt:lpstr>Презентация PowerPoint</vt:lpstr>
      <vt:lpstr>                  Дифференцированные ставки с учетом сезонности </vt:lpstr>
      <vt:lpstr>        Кто платит туристический налог ? </vt:lpstr>
      <vt:lpstr> Уплата туристического налога санаториями </vt:lpstr>
      <vt:lpstr>  Налоговая база и порядок исчисления налога </vt:lpstr>
      <vt:lpstr>       Пример расчета тур. налога </vt:lpstr>
      <vt:lpstr>                      Нужно ли включать в базу по туристическому налогу предоплату за проживание? </vt:lpstr>
      <vt:lpstr>По какой ставке должен быть исчислен туристический налог, если в январе поступила предварительная оплата услуг по временному проживанию в размере 50 %, а в июне был осуществлен полный расчет за указанные услуги? При этом, фактическое предоставление услуг будет осуществляться в августе? </vt:lpstr>
      <vt:lpstr>14 февраля 2025 г. ФНС опубликовала письма №ЕА-4-3/1490@ и №ЕА-4-3/1489@, касающиеся особенностей исчисления туристического налога. </vt:lpstr>
      <vt:lpstr>С какого момента возникает (прекращается) обязанность по исчислению и уплате туристического налога у организаций и физических лиц, которые были включены (исключены) в (из) реестр классифицированных средств размещения в течение налогового периода? </vt:lpstr>
      <vt:lpstr>Как рассчитывается туристический налог в случае, если в один номер заселилось несколько человек, относящихся к разным категориям физических лиц (льготная категория и не льготная)?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Туристический налог</dc:title>
  <dc:creator>Худайбердыева Ирина</dc:creator>
  <cp:lastModifiedBy>Буланов Павел Евгеньевич</cp:lastModifiedBy>
  <cp:revision>17</cp:revision>
  <dcterms:created xsi:type="dcterms:W3CDTF">2025-12-05T08:27:59Z</dcterms:created>
  <dcterms:modified xsi:type="dcterms:W3CDTF">2026-01-12T12:56:51Z</dcterms:modified>
</cp:coreProperties>
</file>